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6" r:id="rId1"/>
  </p:sldMasterIdLst>
  <p:notesMasterIdLst>
    <p:notesMasterId r:id="rId4"/>
  </p:notesMasterIdLst>
  <p:sldIdLst>
    <p:sldId id="256" r:id="rId2"/>
    <p:sldId id="257" r:id="rId3"/>
  </p:sldIdLst>
  <p:sldSz cx="14630400" cy="8229600"/>
  <p:notesSz cx="8229600" cy="146304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Inter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6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svg>
</file>

<file path=ppt/media/image5.svg>
</file>

<file path=ppt/media/image6.svg>
</file>

<file path=ppt/media/image7.sv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9077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4AA30-1EB6-4A1F-95DA-13978D35DA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96113-8E1E-479F-A20B-ECEA02788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3967C-3855-4C4D-A894-67ABB6FAF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52DC-C431-4EF8-8CAB-44C0C64DF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210D2-6137-4AA2-B517-1606D741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9374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128D2-AF84-4D3E-A619-CA0450A5C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6A52D2-C936-4912-B68F-791C22F51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B15BA-887D-4282-9666-BCC7F17E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91559-B1C7-435F-A7C9-B863F2F4C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869F-4F74-451E-9176-EB2E0A3C7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526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B3DCB4-B61D-4228-B38F-EEAC8D03E7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047A8C-0F7A-4458-846B-C863F56B6D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CF877-14EF-4AFA-9B74-844C76DC5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EB343D-FDCE-40B9-BC31-ACE328D3C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06C8D-B2AD-4623-8CCC-30D5FEA7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07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677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9270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E9D5B-F543-4A11-BA83-81147847C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FBC0B-53CE-4919-BD6C-C31EE539B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B1BC1-D1FB-4947-B024-0A77A711B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DA71E-B4E5-4555-81BC-27CDD837E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71471-B70E-421F-BA4A-92A55EC24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77421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552C-B6CE-4BBB-903E-33D145426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41008E-430C-4104-8A1F-2E3104C65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081BF-5385-44FA-BA5C-244AEC69F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61716-19A1-42A6-BC06-3F8AD5CA4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9867C-588D-4B4E-ABAC-1D292AC42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325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728C7-0A81-4DA6-BF84-9544D87BC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BF939-1A43-4C8F-9AA1-92BA5D0A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72FF27-EF00-4A32-935A-C6D3531E0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8D6EBF-5B95-4903-8823-B9FCC90B8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7D419-8600-4281-8D6F-15F735F28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B1070-E86B-4E17-9AFF-9970725E7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8992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CF415-72D9-4228-AF39-3623490ED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B09ED-ABF7-4DEC-A150-4C0228B4A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8FCFBA-1983-4725-A0CA-8E9D5D9AD6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D09679-5D68-43A9-BBEA-4F319A60DF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30AA90-E5CC-4B02-8CC1-0F441ED350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78171E-E827-4918-AAE7-7F3E46D6F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20F086-9E26-4CEF-90DC-4CFFC00FA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978788-7FE7-4DA5-A081-6F10DE730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4407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9926-E4EE-418E-B1AD-D42C161B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28306B-AD30-43C7-8D19-9199EAA3C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9547A0-737C-4A4F-AFD6-BCD8A5296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EF7DFF-7EE8-472E-B4DE-9182F89DE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90254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82F7BF-BFDA-4D37-82C4-50633F99F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4623D-C6A9-4675-9BB7-93B9A7BC8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BD86B-30C6-421A-A9C7-99056F329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4825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29E1F-B9B0-41FC-AA11-90C33F9F1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D561B-D535-4BBF-A5D6-C93113558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513323-FF47-4C2D-B920-692814C80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8B571-F094-49BF-A332-19C15F831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60AB7A-0C8C-41A5-8BDB-5DD02D23F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EB109C-82D6-44D3-AAB3-0A656E553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0439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77FBA-7EF9-425B-B86B-5062869ED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829BDD-12F5-4AC0-8E81-9CEA311236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0FB6-C262-4923-864F-F5D38D6129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C4F51-CCBB-4063-B7F2-ABF8654A7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3D6C1E-6749-4CB2-A261-14062172E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EF66F-7366-4314-96CA-8DCBCED2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1280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6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86664-E754-4A2C-B6C0-CAF0C9B4F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96478-D329-4A34-84C9-8DAC1A614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8838C-A087-4E71-B423-F399B7877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FF56F-281D-4AFD-8C7A-2C4031B26718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CCA20-0891-42E3-8810-CD4413C65A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64770-2BCF-431E-A167-620DD42709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DABF2-4C8B-448B-A974-CFE11CEC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81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svg"/><Relationship Id="rId5" Type="http://schemas.openxmlformats.org/officeDocument/2006/relationships/image" Target="../media/image5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864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4868" y="3252510"/>
            <a:ext cx="3760946" cy="565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66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MotionMind</a:t>
            </a:r>
            <a:endParaRPr lang="en-US" sz="6600" dirty="0"/>
          </a:p>
        </p:txBody>
      </p:sp>
      <p:sp>
        <p:nvSpPr>
          <p:cNvPr id="4" name="Text 1"/>
          <p:cNvSpPr/>
          <p:nvPr/>
        </p:nvSpPr>
        <p:spPr>
          <a:xfrm>
            <a:off x="501372" y="3723323"/>
            <a:ext cx="5582960" cy="470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Touchless Control for the Future</a:t>
            </a:r>
            <a:endParaRPr lang="en-US" sz="2950" dirty="0"/>
          </a:p>
        </p:txBody>
      </p:sp>
      <p:sp>
        <p:nvSpPr>
          <p:cNvPr id="5" name="Text 2"/>
          <p:cNvSpPr/>
          <p:nvPr/>
        </p:nvSpPr>
        <p:spPr>
          <a:xfrm>
            <a:off x="489942" y="4279346"/>
            <a:ext cx="1362765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spcBef>
                <a:spcPts val="50"/>
              </a:spcBef>
              <a:buNone/>
            </a:pPr>
            <a:r>
              <a:rPr lang="en-US" sz="2150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The world is moving toward touchless, intelligent interaction. Yet, most systems rely on outdated, unhygienic, and </a:t>
            </a:r>
          </a:p>
          <a:p>
            <a:pPr marL="0" indent="0" algn="l">
              <a:lnSpc>
                <a:spcPts val="1800"/>
              </a:lnSpc>
              <a:spcBef>
                <a:spcPts val="50"/>
              </a:spcBef>
              <a:buNone/>
            </a:pPr>
            <a:r>
              <a:rPr lang="en-US" sz="2150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inaccessible tools like keyboards, mice, and touchscreens.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01372" y="4943713"/>
            <a:ext cx="3008828" cy="375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3200" b="1" dirty="0">
                <a:solidFill>
                  <a:srgbClr val="FF8AAF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The Opportunity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01372" y="5443180"/>
            <a:ext cx="1362765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Education, presentations, and smart environments need a simpler, more natural way to interact.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01372" y="5833347"/>
            <a:ext cx="4446984" cy="956919"/>
          </a:xfrm>
          <a:prstGeom prst="roundRect">
            <a:avLst>
              <a:gd name="adj" fmla="val 706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2224" y="5984200"/>
            <a:ext cx="1880473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Outdated Tools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52224" y="6305074"/>
            <a:ext cx="4145280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Keyboards, mice, and touchscreens are no </a:t>
            </a:r>
          </a:p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longer sufficient.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5091589" y="5833348"/>
            <a:ext cx="4447103" cy="956918"/>
          </a:xfrm>
          <a:prstGeom prst="roundRect">
            <a:avLst>
              <a:gd name="adj" fmla="val 706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242441" y="5984200"/>
            <a:ext cx="1880473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Hygienic Needs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5242441" y="6305074"/>
            <a:ext cx="4145399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Demand for touchless solutions is increasing.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9681924" y="5833348"/>
            <a:ext cx="4447103" cy="956918"/>
          </a:xfrm>
          <a:prstGeom prst="roundRect">
            <a:avLst>
              <a:gd name="adj" fmla="val 706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832777" y="5984200"/>
            <a:ext cx="1880473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Accessibility Gaps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9832777" y="6305074"/>
            <a:ext cx="4145399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Many users face barriers with current interaction </a:t>
            </a:r>
          </a:p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methods.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501372" y="7046833"/>
            <a:ext cx="3008828" cy="375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3200" b="1" dirty="0">
                <a:solidFill>
                  <a:srgbClr val="FF8AAF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The Solution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501372" y="7490817"/>
            <a:ext cx="1362765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MotionMind is an AI-powered gesture recognition platform. It enables natural hand gesture control of digital systems via a standard webcam,</a:t>
            </a:r>
          </a:p>
          <a:p>
            <a:pPr marL="0" indent="0" algn="l">
              <a:lnSpc>
                <a:spcPts val="18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 requiring no special hardware.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F817FF0-AE93-4D64-8822-7F1DBFEA0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784" y="3003589"/>
            <a:ext cx="689266" cy="6896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5551" y="467916"/>
            <a:ext cx="4466749" cy="558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4400" b="1" dirty="0">
                <a:solidFill>
                  <a:srgbClr val="FF8AAF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Who It’s Built For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5551" y="1366599"/>
            <a:ext cx="425410" cy="4254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33607" y="1467564"/>
            <a:ext cx="2508647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Educational Institutions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233607" y="1848803"/>
            <a:ext cx="369986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Schools, colleges, and universities adopting smart learning.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6119" y="1366599"/>
            <a:ext cx="425410" cy="4254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784175" y="1467564"/>
            <a:ext cx="3313152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Corporate Trainers &amp; Presenters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784175" y="1848803"/>
            <a:ext cx="3699986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Hands-free control for seamless training and presentations.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17530" y="1366599"/>
            <a:ext cx="425410" cy="42541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305461" y="1512807"/>
            <a:ext cx="291536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Accessibility Use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1305461" y="1848803"/>
            <a:ext cx="3699986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Inclusive interaction for users </a:t>
            </a:r>
          </a:p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with physical limitations.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5551" y="2733437"/>
            <a:ext cx="425410" cy="42541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233607" y="2834402"/>
            <a:ext cx="3699867" cy="558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Smart Classrooms &amp; Innovation Labs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1233607" y="3494842"/>
            <a:ext cx="369986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Touchless control in modern, tech-enabled spaces.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46119" y="2733437"/>
            <a:ext cx="425410" cy="42541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784175" y="2834402"/>
            <a:ext cx="3158728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Interactive Learning &amp; Gaming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5784175" y="3215640"/>
            <a:ext cx="3699986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Engaging, gesture-based educational experiences.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1"/>
          <p:cNvSpPr/>
          <p:nvPr/>
        </p:nvSpPr>
        <p:spPr>
          <a:xfrm>
            <a:off x="595551" y="4294346"/>
            <a:ext cx="4801910" cy="558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4400" b="1" dirty="0">
                <a:solidFill>
                  <a:srgbClr val="FF8AAF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Why MotionMind Wins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Shape 12"/>
          <p:cNvSpPr/>
          <p:nvPr/>
        </p:nvSpPr>
        <p:spPr>
          <a:xfrm>
            <a:off x="595551" y="5107900"/>
            <a:ext cx="6634520" cy="1039416"/>
          </a:xfrm>
          <a:prstGeom prst="roundRect">
            <a:avLst>
              <a:gd name="adj" fmla="val 10557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pic>
        <p:nvPicPr>
          <p:cNvPr id="20" name="Image 5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2691" y="5107900"/>
            <a:ext cx="91440" cy="1039416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857131" y="5300901"/>
            <a:ext cx="223337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Zero Hardware Cost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14"/>
          <p:cNvSpPr/>
          <p:nvPr/>
        </p:nvSpPr>
        <p:spPr>
          <a:xfrm>
            <a:off x="857131" y="5682139"/>
            <a:ext cx="6179939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Utilizes existing webcams, eliminating extra expenses.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hape 15"/>
          <p:cNvSpPr/>
          <p:nvPr/>
        </p:nvSpPr>
        <p:spPr>
          <a:xfrm>
            <a:off x="7400211" y="5107900"/>
            <a:ext cx="6634639" cy="1039416"/>
          </a:xfrm>
          <a:prstGeom prst="roundRect">
            <a:avLst>
              <a:gd name="adj" fmla="val 10557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pic>
        <p:nvPicPr>
          <p:cNvPr id="24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77351" y="5107900"/>
            <a:ext cx="91440" cy="1039416"/>
          </a:xfrm>
          <a:prstGeom prst="rect">
            <a:avLst/>
          </a:prstGeom>
        </p:spPr>
      </p:pic>
      <p:sp>
        <p:nvSpPr>
          <p:cNvPr id="25" name="Text 16"/>
          <p:cNvSpPr/>
          <p:nvPr/>
        </p:nvSpPr>
        <p:spPr>
          <a:xfrm>
            <a:off x="7661791" y="5300901"/>
            <a:ext cx="223337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Touchless &amp; Hygienic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 17"/>
          <p:cNvSpPr/>
          <p:nvPr/>
        </p:nvSpPr>
        <p:spPr>
          <a:xfrm>
            <a:off x="7661791" y="5682139"/>
            <a:ext cx="618005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Promotes a cleaner, safer interaction environment.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Shape 18"/>
          <p:cNvSpPr/>
          <p:nvPr/>
        </p:nvSpPr>
        <p:spPr>
          <a:xfrm>
            <a:off x="595551" y="6317456"/>
            <a:ext cx="6634520" cy="1039416"/>
          </a:xfrm>
          <a:prstGeom prst="roundRect">
            <a:avLst>
              <a:gd name="adj" fmla="val 10557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pic>
        <p:nvPicPr>
          <p:cNvPr id="28" name="Image 7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2691" y="6317456"/>
            <a:ext cx="91440" cy="1039416"/>
          </a:xfrm>
          <a:prstGeom prst="rect">
            <a:avLst/>
          </a:prstGeom>
        </p:spPr>
      </p:pic>
      <p:sp>
        <p:nvSpPr>
          <p:cNvPr id="29" name="Text 19"/>
          <p:cNvSpPr/>
          <p:nvPr/>
        </p:nvSpPr>
        <p:spPr>
          <a:xfrm>
            <a:off x="857131" y="6510457"/>
            <a:ext cx="2299692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AI-Powered &amp; Scalable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 20"/>
          <p:cNvSpPr/>
          <p:nvPr/>
        </p:nvSpPr>
        <p:spPr>
          <a:xfrm>
            <a:off x="857131" y="6891695"/>
            <a:ext cx="6179939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Advanced AI ensures robust performance and adaptability.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Shape 21"/>
          <p:cNvSpPr/>
          <p:nvPr/>
        </p:nvSpPr>
        <p:spPr>
          <a:xfrm>
            <a:off x="7400211" y="6317456"/>
            <a:ext cx="6634639" cy="1039416"/>
          </a:xfrm>
          <a:prstGeom prst="roundRect">
            <a:avLst>
              <a:gd name="adj" fmla="val 10557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pic>
        <p:nvPicPr>
          <p:cNvPr id="32" name="Image 8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77351" y="6317456"/>
            <a:ext cx="91440" cy="1039416"/>
          </a:xfrm>
          <a:prstGeom prst="rect">
            <a:avLst/>
          </a:prstGeom>
        </p:spPr>
      </p:pic>
      <p:sp>
        <p:nvSpPr>
          <p:cNvPr id="33" name="Text 22"/>
          <p:cNvSpPr/>
          <p:nvPr/>
        </p:nvSpPr>
        <p:spPr>
          <a:xfrm>
            <a:off x="7661791" y="6510457"/>
            <a:ext cx="223337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Arial" panose="020B0604020202020204" pitchFamily="34" charset="0"/>
                <a:ea typeface="Petrona Bold" pitchFamily="34" charset="-122"/>
                <a:cs typeface="Arial" panose="020B0604020202020204" pitchFamily="34" charset="0"/>
              </a:rPr>
              <a:t>Easy Deployment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 23"/>
          <p:cNvSpPr/>
          <p:nvPr/>
        </p:nvSpPr>
        <p:spPr>
          <a:xfrm>
            <a:off x="7661791" y="6891695"/>
            <a:ext cx="618005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Web-based platform for quick and simple integration.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 24"/>
          <p:cNvSpPr/>
          <p:nvPr/>
        </p:nvSpPr>
        <p:spPr>
          <a:xfrm>
            <a:off x="595551" y="7548205"/>
            <a:ext cx="13439299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AI • Computer Vision • Human–Computer Interaction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Words>237</Words>
  <Application>Microsoft Office PowerPoint</Application>
  <PresentationFormat>Custom</PresentationFormat>
  <Paragraphs>41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Petrona Bold</vt:lpstr>
      <vt:lpstr>Arial</vt:lpstr>
      <vt:lpstr>Calibri Light</vt:lpstr>
      <vt:lpstr>Inter</vt:lpstr>
      <vt:lpstr>Calibri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hp</cp:lastModifiedBy>
  <cp:revision>3</cp:revision>
  <dcterms:created xsi:type="dcterms:W3CDTF">2026-01-04T01:46:49Z</dcterms:created>
  <dcterms:modified xsi:type="dcterms:W3CDTF">2026-01-04T02:03:04Z</dcterms:modified>
</cp:coreProperties>
</file>